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slide. Introduce NexMinds and the scope of this presentation: AI curriculum for Grades 1–10 (CBSE/ICSE aligned) and how we train teachers with no prior AI expertise.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Five practical modules. The key differentiator is Module 03 — teachers actually practise teaching AI lessons with a mentor watching. This builds real confidence, not just theoretical knowledge.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concrete, measurable outcomes — not vague 'awareness'. Remind the audience that teachers also get a NexMinds Certified AI Educator badge they can put on their CV.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addresses the most common 'after the workshop' problem. Teachers need community and resources to sustain. Our model invests in that — it's not a one-time workshop.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Concrete outcome slide. Lead with numbers, follow with the skill list. Emphasise that these are portfolio-ready, CV-worthy skills — not just 'awareness'.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confidence. The three-step path makes it easy to say yes. Follow up within 24 hours of presenting. Offer to send the full documentation and sample lesson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the urgent gap: schools need AI but have no roadmap and no trained teachers. NexMinds exists to solve both problems simultaneously.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overview shows the four progressive grade bands. Each builds on the previous, creating a natural learning ladder from basic AI awareness to advanced project-building.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Grades 1-3 focus on building intuition and curiosity, not coding. Students learn what AI IS through games and stories. Key pedagogy: make it feel like play.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Grades 4-6 introduce data literacy and beginner ML concepts. Students use Scratch with AI extensions — no Python yet. The goal is understanding 'how machines think' before touching real code.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Grades 7-8 is where real building begins. Students write actual Python, use Scikit-learn, and build projects. AI Ethics is essential here — students are old enough to engage critically.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Grades 9-10 is the most advanced band. Students build full AI projects they can show to colleges and companies. Participation in hackathons here gives them a real competitive edge.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directly addresses schools' concern about curriculum clash. NexMinds augments — it doesn't replace. We reference CBSE Code 843 (AI elective) and ICSE computer science standards.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names the real teacher pain points. Be empathetic here — these are valid fears. Segue into how NexMinds designed the training programme specifically around these constraints.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0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97280" y="-731520"/>
            <a:ext cx="3657600" cy="3657600"/>
          </a:xfrm>
          <a:prstGeom prst="ellipse">
            <a:avLst/>
          </a:prstGeom>
          <a:solidFill>
            <a:srgbClr val="7C3AED">
              <a:alpha val="18000"/>
            </a:srgbClr>
          </a:solidFill>
          <a:ln w="12700">
            <a:solidFill>
              <a:srgbClr val="7C3AED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2926080"/>
            <a:ext cx="3200400" cy="3200400"/>
          </a:xfrm>
          <a:prstGeom prst="ellipse">
            <a:avLst/>
          </a:prstGeom>
          <a:solidFill>
            <a:srgbClr val="00C4A7">
              <a:alpha val="15000"/>
            </a:srgbClr>
          </a:solidFill>
          <a:ln w="12700">
            <a:solidFill>
              <a:srgbClr val="00C4A7">
                <a:alpha val="1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-457200"/>
            <a:ext cx="2011680" cy="2011680"/>
          </a:xfrm>
          <a:prstGeom prst="ellipse">
            <a:avLst/>
          </a:prstGeom>
          <a:solidFill>
            <a:srgbClr val="F59E0B">
              <a:alpha val="12000"/>
            </a:srgbClr>
          </a:solidFill>
          <a:ln w="12700">
            <a:solidFill>
              <a:srgbClr val="F59E0B">
                <a:alpha val="12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4114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00C4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NEXMINDS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777240"/>
            <a:ext cx="8046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spc="-100" kern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Education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548640" y="169164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spc="-100" kern="0" dirty="0">
                <a:solidFill>
                  <a:srgbClr val="A78B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 Every Grade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548640" y="2788920"/>
            <a:ext cx="6858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6EE7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Curriculum for Grades 1–10 aligned with CBSE &amp; ICSE</a:t>
            </a:r>
            <a:endParaRPr lang="en-US" sz="15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6EE7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a complete Teacher Training Programme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48640" y="4297680"/>
            <a:ext cx="1965960" cy="347472"/>
          </a:xfrm>
          <a:prstGeom prst="roundRect">
            <a:avLst>
              <a:gd name="adj" fmla="val 26316"/>
            </a:avLst>
          </a:prstGeom>
          <a:solidFill>
            <a:srgbClr val="7C3AED">
              <a:alpha val="25000"/>
            </a:srgbClr>
          </a:solidFill>
          <a:ln w="12700">
            <a:solidFill>
              <a:srgbClr val="7C3AED">
                <a:alpha val="5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4297680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CBSE Aligned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697480" y="4297680"/>
            <a:ext cx="1965960" cy="347472"/>
          </a:xfrm>
          <a:prstGeom prst="roundRect">
            <a:avLst>
              <a:gd name="adj" fmla="val 26316"/>
            </a:avLst>
          </a:prstGeom>
          <a:solidFill>
            <a:srgbClr val="00C4A7">
              <a:alpha val="25000"/>
            </a:srgbClr>
          </a:solidFill>
          <a:ln w="12700">
            <a:solidFill>
              <a:srgbClr val="00C4A7">
                <a:alpha val="5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697480" y="4297680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ICSE Aligned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846320" y="4297680"/>
            <a:ext cx="1965960" cy="347472"/>
          </a:xfrm>
          <a:prstGeom prst="roundRect">
            <a:avLst>
              <a:gd name="adj" fmla="val 26316"/>
            </a:avLst>
          </a:prstGeom>
          <a:solidFill>
            <a:srgbClr val="F59E0B">
              <a:alpha val="25000"/>
            </a:srgbClr>
          </a:solidFill>
          <a:ln w="12700">
            <a:solidFill>
              <a:srgbClr val="F59E0B">
                <a:alpha val="5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46320" y="4297680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Grades 1–10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995160" y="4297680"/>
            <a:ext cx="1965960" cy="347472"/>
          </a:xfrm>
          <a:prstGeom prst="roundRect">
            <a:avLst>
              <a:gd name="adj" fmla="val 26316"/>
            </a:avLst>
          </a:prstGeom>
          <a:solidFill>
            <a:srgbClr val="F97316">
              <a:alpha val="25000"/>
            </a:srgbClr>
          </a:solidFill>
          <a:ln w="12700">
            <a:solidFill>
              <a:srgbClr val="F97316">
                <a:alpha val="5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95160" y="4297680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 Training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SOLUTION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NexMinds Teacher Training Programme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5-module programme designed specifically for teachers with no AI background — practical, flexible, and confidence-building.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828800"/>
            <a:ext cx="1572768" cy="2926080"/>
          </a:xfrm>
          <a:prstGeom prst="roundRect">
            <a:avLst>
              <a:gd name="adj" fmla="val 5814"/>
            </a:avLst>
          </a:prstGeom>
          <a:solidFill>
            <a:srgbClr val="ECFDF5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828800"/>
            <a:ext cx="1572768" cy="566928"/>
          </a:xfrm>
          <a:prstGeom prst="roundRect">
            <a:avLst>
              <a:gd name="adj" fmla="val 16129"/>
            </a:avLst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2121408"/>
            <a:ext cx="1572768" cy="2743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3192" y="19019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95528" y="19019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DBE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days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11480" y="2487168"/>
            <a:ext cx="13898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Demystified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11480" y="3017520"/>
            <a:ext cx="1389888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AI really is (and isn't). Key terms, real examples, classroom analogies. Zero jargon.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2029968" y="1828800"/>
            <a:ext cx="1572768" cy="2926080"/>
          </a:xfrm>
          <a:prstGeom prst="roundRect">
            <a:avLst>
              <a:gd name="adj" fmla="val 5814"/>
            </a:avLst>
          </a:prstGeom>
          <a:solidFill>
            <a:srgbClr val="EEF2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029968" y="1828800"/>
            <a:ext cx="1572768" cy="566928"/>
          </a:xfrm>
          <a:prstGeom prst="roundRect">
            <a:avLst>
              <a:gd name="adj" fmla="val 16129"/>
            </a:avLst>
          </a:prstGeom>
          <a:solidFill>
            <a:srgbClr val="4F46E5"/>
          </a:solidFill>
          <a:ln w="12700">
            <a:solidFill>
              <a:srgbClr val="4F46E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029968" y="2121408"/>
            <a:ext cx="1572768" cy="274320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103120" y="19019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505456" y="19019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DBE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days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2121408" y="2487168"/>
            <a:ext cx="13898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Teaching Toolkit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121408" y="3017520"/>
            <a:ext cx="1389888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Ready-to-use lesson plans, activities, and worksheets for every grade band.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739896" y="1828800"/>
            <a:ext cx="1572768" cy="2926080"/>
          </a:xfrm>
          <a:prstGeom prst="roundRect">
            <a:avLst>
              <a:gd name="adj" fmla="val 5814"/>
            </a:avLst>
          </a:prstGeom>
          <a:solidFill>
            <a:srgbClr val="F5F3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739896" y="1828800"/>
            <a:ext cx="1572768" cy="566928"/>
          </a:xfrm>
          <a:prstGeom prst="roundRect">
            <a:avLst>
              <a:gd name="adj" fmla="val 16129"/>
            </a:avLst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739896" y="2121408"/>
            <a:ext cx="1572768" cy="2743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813048" y="19019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215384" y="19019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DBE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days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3831336" y="2487168"/>
            <a:ext cx="13898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Hands-On Practice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831336" y="3017520"/>
            <a:ext cx="1389888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 2-3 actual lessons supervised by a NexMinds mentor. Safe to make mistakes.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5449824" y="1828800"/>
            <a:ext cx="1572768" cy="2926080"/>
          </a:xfrm>
          <a:prstGeom prst="roundRect">
            <a:avLst>
              <a:gd name="adj" fmla="val 5814"/>
            </a:avLst>
          </a:prstGeom>
          <a:solidFill>
            <a:srgbClr val="FFF7ED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5449824" y="1828800"/>
            <a:ext cx="1572768" cy="566928"/>
          </a:xfrm>
          <a:prstGeom prst="roundRect">
            <a:avLst>
              <a:gd name="adj" fmla="val 16129"/>
            </a:avLst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449824" y="2121408"/>
            <a:ext cx="1572768" cy="27432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522976" y="19019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5925312" y="19019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DBE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days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5541264" y="2487168"/>
            <a:ext cx="13898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Tools &amp; Platforms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541264" y="3017520"/>
            <a:ext cx="1389888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Scratch AI, Google Teachable Machine, Jupyter Notebooks — tools students will use.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7159752" y="1828800"/>
            <a:ext cx="1572768" cy="2926080"/>
          </a:xfrm>
          <a:prstGeom prst="roundRect">
            <a:avLst>
              <a:gd name="adj" fmla="val 5814"/>
            </a:avLst>
          </a:prstGeom>
          <a:solidFill>
            <a:srgbClr val="FAF5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7159752" y="1828800"/>
            <a:ext cx="1572768" cy="566928"/>
          </a:xfrm>
          <a:prstGeom prst="roundRect">
            <a:avLst>
              <a:gd name="adj" fmla="val 16129"/>
            </a:avLst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7159752" y="2121408"/>
            <a:ext cx="1572768" cy="2743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232904" y="190195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7635240" y="1901952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DBE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7251192" y="2487168"/>
            <a:ext cx="13898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Ongoing Support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7251192" y="3017520"/>
            <a:ext cx="1389888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calls, a WhatsApp teacher community, and fresh materials every semester.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 OUTCOMES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After Training, Teachers Can…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20040" y="1371600"/>
            <a:ext cx="402336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29768" y="1481328"/>
            <a:ext cx="2926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58952" y="1463040"/>
            <a:ext cx="349300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AI concepts clearly using classroom-friendly analogies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20040" y="2057400"/>
            <a:ext cx="402336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29768" y="2167128"/>
            <a:ext cx="2926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58952" y="2148840"/>
            <a:ext cx="349300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 structured AI lessons for their assigned grade band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20040" y="2743200"/>
            <a:ext cx="402336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29768" y="2852928"/>
            <a:ext cx="2926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58952" y="2834640"/>
            <a:ext cx="349300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 students through hands-on ML and coding activities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20040" y="3429000"/>
            <a:ext cx="402336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29768" y="3538728"/>
            <a:ext cx="2926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58952" y="3520440"/>
            <a:ext cx="349300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up and use tools like Google Teachable Machine and Scratch AI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20040" y="4114800"/>
            <a:ext cx="402336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29768" y="4224528"/>
            <a:ext cx="2926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58952" y="4206240"/>
            <a:ext cx="349300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simple AI projects and assess student work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800600" y="1371600"/>
            <a:ext cx="402336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910328" y="1481328"/>
            <a:ext cx="2926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239512" y="1463040"/>
            <a:ext cx="349300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student questions confidently — or know where to look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800600" y="2057400"/>
            <a:ext cx="402336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910328" y="2167128"/>
            <a:ext cx="2926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239512" y="2148840"/>
            <a:ext cx="349300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a classroom hackathon or mini-competition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800600" y="2743200"/>
            <a:ext cx="402336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910328" y="2852928"/>
            <a:ext cx="2926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239512" y="2834640"/>
            <a:ext cx="349300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Facilitate AI Ethics discussions appropriate for the grade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800600" y="3429000"/>
            <a:ext cx="402336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910328" y="3538728"/>
            <a:ext cx="2926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5239512" y="3520440"/>
            <a:ext cx="349300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updated through NexMinds' ongoing teacher community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800600" y="4114800"/>
            <a:ext cx="402336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910328" y="4224528"/>
            <a:ext cx="2926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5239512" y="4206240"/>
            <a:ext cx="349300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 other teachers in their school after the programme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00C4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WORKSHOP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 Don't Just Train — We Stay.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170432"/>
            <a:ext cx="8046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without follow-up support leads to teachers going back to old habits. Our ongoing system prevents that.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737360"/>
            <a:ext cx="274320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29768" y="1847088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💬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14400" y="1828800"/>
            <a:ext cx="2057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Teacher WhatsApp Community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29768" y="2304288"/>
            <a:ext cx="25420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Trained teachers across schools share lesson ideas, tips, and problem-solving in real time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264408" y="1737360"/>
            <a:ext cx="274320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374136" y="1847088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📅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858768" y="1828800"/>
            <a:ext cx="2057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Monthly Live Q&amp;A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374136" y="2304288"/>
            <a:ext cx="25420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30-minute monthly online session with a NexMinds AI educator — ask anything, get real answers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208776" y="1737360"/>
            <a:ext cx="274320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318504" y="1847088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📁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803136" y="1828800"/>
            <a:ext cx="2057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Lesson Plan Library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318504" y="2304288"/>
            <a:ext cx="25420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350+ ready-to-use lesson plans, slide decks, worksheets and assessments — updated each semester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20040" y="3291840"/>
            <a:ext cx="274320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9768" y="3401568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🏅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914400" y="3383280"/>
            <a:ext cx="2057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Certified AI Educator Badge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29768" y="3858768"/>
            <a:ext cx="25420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NexMinds certificate and digital badge — verifiable on LinkedIn and recognised by institutions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3264408" y="3291840"/>
            <a:ext cx="274320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3374136" y="3401568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🔄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3858768" y="3383280"/>
            <a:ext cx="2057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Curriculum Updates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3374136" y="3858768"/>
            <a:ext cx="25420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AI evolves, so do our materials — teachers never need to redo the full training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6208776" y="3291840"/>
            <a:ext cx="274320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318504" y="3401568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👨‍💻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803136" y="3383280"/>
            <a:ext cx="2057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Dedicated School Mentor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318504" y="3858768"/>
            <a:ext cx="254203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partner school gets a dedicated NexMinds point-of-contact for all programme queries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0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914400"/>
            <a:ext cx="3657600" cy="3657600"/>
          </a:xfrm>
          <a:prstGeom prst="ellipse">
            <a:avLst/>
          </a:prstGeom>
          <a:solidFill>
            <a:srgbClr val="00C4A7">
              <a:alpha val="12000"/>
            </a:srgbClr>
          </a:solidFill>
          <a:ln w="12700">
            <a:solidFill>
              <a:srgbClr val="00C4A7">
                <a:alpha val="1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371600" y="3200400"/>
            <a:ext cx="3657600" cy="3657600"/>
          </a:xfrm>
          <a:prstGeom prst="ellipse">
            <a:avLst/>
          </a:prstGeom>
          <a:solidFill>
            <a:srgbClr val="7C3AED">
              <a:alpha val="12000"/>
            </a:srgbClr>
          </a:solidFill>
          <a:ln w="12700">
            <a:solidFill>
              <a:srgbClr val="7C3AED">
                <a:alpha val="12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320040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00C4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STUDENTS GAIN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Outcomes That Matter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1965960" cy="1417320"/>
          </a:xfrm>
          <a:prstGeom prst="roundRect">
            <a:avLst>
              <a:gd name="adj" fmla="val 6452"/>
            </a:avLst>
          </a:prstGeom>
          <a:solidFill>
            <a:srgbClr val="131840"/>
          </a:solidFill>
          <a:ln w="12700">
            <a:solidFill>
              <a:srgbClr val="00C4A7">
                <a:alpha val="30000"/>
              </a:srgbClr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57200" y="1664208"/>
            <a:ext cx="17830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6EE7D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AI/ML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457200" y="2267712"/>
            <a:ext cx="1783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 Expertise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2496312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Taught by industry professionals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2542032" y="1554480"/>
            <a:ext cx="1965960" cy="1417320"/>
          </a:xfrm>
          <a:prstGeom prst="roundRect">
            <a:avLst>
              <a:gd name="adj" fmla="val 6452"/>
            </a:avLst>
          </a:prstGeom>
          <a:solidFill>
            <a:srgbClr val="131840"/>
          </a:solidFill>
          <a:ln w="12700">
            <a:solidFill>
              <a:srgbClr val="00C4A7">
                <a:alpha val="30000"/>
              </a:srgbClr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633472" y="1664208"/>
            <a:ext cx="17830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A78B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Impact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2633472" y="2267712"/>
            <a:ext cx="1783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Driven Mission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633472" y="2496312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Empowering the next generation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718304" y="1554480"/>
            <a:ext cx="1965960" cy="1417320"/>
          </a:xfrm>
          <a:prstGeom prst="roundRect">
            <a:avLst>
              <a:gd name="adj" fmla="val 6452"/>
            </a:avLst>
          </a:prstGeom>
          <a:solidFill>
            <a:srgbClr val="131840"/>
          </a:solidFill>
          <a:ln w="12700">
            <a:solidFill>
              <a:srgbClr val="00C4A7">
                <a:alpha val="30000"/>
              </a:srgbClr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809744" y="1664208"/>
            <a:ext cx="17830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CD3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Startup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4809744" y="2267712"/>
            <a:ext cx="1783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 Focus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809744" y="2496312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Fostering an entrepreneurial mindset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6894576" y="1554480"/>
            <a:ext cx="1965960" cy="1417320"/>
          </a:xfrm>
          <a:prstGeom prst="roundRect">
            <a:avLst>
              <a:gd name="adj" fmla="val 6452"/>
            </a:avLst>
          </a:prstGeom>
          <a:solidFill>
            <a:srgbClr val="131840"/>
          </a:solidFill>
          <a:ln w="12700">
            <a:solidFill>
              <a:srgbClr val="00C4A7">
                <a:alpha val="30000"/>
              </a:srgbClr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986016" y="1664208"/>
            <a:ext cx="17830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6EE7D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6986016" y="2267712"/>
            <a:ext cx="1783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World Projects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986016" y="2496312"/>
            <a:ext cx="1783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practical portfolios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548640" y="32918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C4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 students graduate with: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365760" y="3657600"/>
            <a:ext cx="2743200" cy="438912"/>
          </a:xfrm>
          <a:prstGeom prst="roundRect">
            <a:avLst>
              <a:gd name="adj" fmla="val 12500"/>
            </a:avLst>
          </a:prstGeom>
          <a:solidFill>
            <a:srgbClr val="131840"/>
          </a:solidFill>
          <a:ln w="12700">
            <a:solidFill>
              <a:srgbClr val="7C3AED">
                <a:alpha val="3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02920" y="3703320"/>
            <a:ext cx="2606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Critical Thinking &amp; Problem Solving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310128" y="3657600"/>
            <a:ext cx="2743200" cy="438912"/>
          </a:xfrm>
          <a:prstGeom prst="roundRect">
            <a:avLst>
              <a:gd name="adj" fmla="val 12500"/>
            </a:avLst>
          </a:prstGeom>
          <a:solidFill>
            <a:srgbClr val="131840"/>
          </a:solidFill>
          <a:ln w="12700">
            <a:solidFill>
              <a:srgbClr val="7C3AED">
                <a:alpha val="3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447288" y="3703320"/>
            <a:ext cx="2606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Coding in Python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254496" y="3657600"/>
            <a:ext cx="2743200" cy="438912"/>
          </a:xfrm>
          <a:prstGeom prst="roundRect">
            <a:avLst>
              <a:gd name="adj" fmla="val 12500"/>
            </a:avLst>
          </a:prstGeom>
          <a:solidFill>
            <a:srgbClr val="131840"/>
          </a:solidFill>
          <a:ln w="12700">
            <a:solidFill>
              <a:srgbClr val="7C3AED">
                <a:alpha val="30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391656" y="3703320"/>
            <a:ext cx="2606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Data Analysis &amp; Visualisation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65760" y="4224528"/>
            <a:ext cx="2743200" cy="438912"/>
          </a:xfrm>
          <a:prstGeom prst="roundRect">
            <a:avLst>
              <a:gd name="adj" fmla="val 12500"/>
            </a:avLst>
          </a:prstGeom>
          <a:solidFill>
            <a:srgbClr val="131840"/>
          </a:solidFill>
          <a:ln w="12700">
            <a:solidFill>
              <a:srgbClr val="7C3AED">
                <a:alpha val="3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02920" y="4270248"/>
            <a:ext cx="2606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Building ML Models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310128" y="4224528"/>
            <a:ext cx="2743200" cy="438912"/>
          </a:xfrm>
          <a:prstGeom prst="roundRect">
            <a:avLst>
              <a:gd name="adj" fmla="val 12500"/>
            </a:avLst>
          </a:prstGeom>
          <a:solidFill>
            <a:srgbClr val="131840"/>
          </a:solidFill>
          <a:ln w="12700">
            <a:solidFill>
              <a:srgbClr val="7C3AED">
                <a:alpha val="30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447288" y="4270248"/>
            <a:ext cx="2606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AI Ethics &amp; Responsible Tech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254496" y="4224528"/>
            <a:ext cx="2743200" cy="438912"/>
          </a:xfrm>
          <a:prstGeom prst="roundRect">
            <a:avLst>
              <a:gd name="adj" fmla="val 12500"/>
            </a:avLst>
          </a:prstGeom>
          <a:solidFill>
            <a:srgbClr val="131840"/>
          </a:solidFill>
          <a:ln w="12700">
            <a:solidFill>
              <a:srgbClr val="7C3AED">
                <a:alpha val="30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391656" y="4270248"/>
            <a:ext cx="2606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Teamwork &amp; Hackathon Experience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0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914400"/>
            <a:ext cx="5486400" cy="5486400"/>
          </a:xfrm>
          <a:prstGeom prst="ellipse">
            <a:avLst/>
          </a:prstGeom>
          <a:solidFill>
            <a:srgbClr val="7C3AED">
              <a:alpha val="12000"/>
            </a:srgbClr>
          </a:solidFill>
          <a:ln w="12700">
            <a:solidFill>
              <a:srgbClr val="7C3AED">
                <a:alpha val="1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2286000"/>
            <a:ext cx="4114800" cy="4114800"/>
          </a:xfrm>
          <a:prstGeom prst="ellipse">
            <a:avLst/>
          </a:prstGeom>
          <a:solidFill>
            <a:srgbClr val="00C4A7">
              <a:alpha val="12000"/>
            </a:srgbClr>
          </a:solidFill>
          <a:ln w="12700">
            <a:solidFill>
              <a:srgbClr val="00C4A7">
                <a:alpha val="12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371600" y="457200"/>
            <a:ext cx="6400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800" kern="0" dirty="0">
                <a:solidFill>
                  <a:srgbClr val="00C4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US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914400" y="804672"/>
            <a:ext cx="73152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Let's Build the AI</a:t>
            </a:r>
            <a:endParaRPr lang="en-US" sz="420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Generation Together.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1097280" y="2542032"/>
            <a:ext cx="69494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6EE7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with NexMinds to bring structured AI education and a fully supported teacher training programme to your institution — at an affordable, flexible price.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914400" y="3401568"/>
            <a:ext cx="2377440" cy="1143000"/>
          </a:xfrm>
          <a:prstGeom prst="roundRect">
            <a:avLst>
              <a:gd name="adj" fmla="val 8000"/>
            </a:avLst>
          </a:prstGeom>
          <a:solidFill>
            <a:srgbClr val="131840"/>
          </a:solidFill>
          <a:ln w="12700">
            <a:solidFill>
              <a:srgbClr val="7C3AED">
                <a:alpha val="40000"/>
              </a:srgbClr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051560" y="3493008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📞  Step 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51560" y="3813048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a 30-min discovery call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566160" y="3401568"/>
            <a:ext cx="2377440" cy="1143000"/>
          </a:xfrm>
          <a:prstGeom prst="roundRect">
            <a:avLst>
              <a:gd name="adj" fmla="val 8000"/>
            </a:avLst>
          </a:prstGeom>
          <a:solidFill>
            <a:srgbClr val="131840"/>
          </a:solidFill>
          <a:ln w="12700">
            <a:solidFill>
              <a:srgbClr val="7C3AED">
                <a:alpha val="40000"/>
              </a:srgbClr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703320" y="3493008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  Step 2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703320" y="3813048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 a tailored proposal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217920" y="3401568"/>
            <a:ext cx="2377440" cy="1143000"/>
          </a:xfrm>
          <a:prstGeom prst="roundRect">
            <a:avLst>
              <a:gd name="adj" fmla="val 8000"/>
            </a:avLst>
          </a:prstGeom>
          <a:solidFill>
            <a:srgbClr val="131840"/>
          </a:solidFill>
          <a:ln w="12700">
            <a:solidFill>
              <a:srgbClr val="7C3AED">
                <a:alpha val="40000"/>
              </a:srgbClr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355080" y="3493008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🚀  Step 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355080" y="3813048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within 3–4 weeks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473659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📱  +91 7030531703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0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-914400"/>
            <a:ext cx="4114800" cy="4114800"/>
          </a:xfrm>
          <a:prstGeom prst="ellipse">
            <a:avLst/>
          </a:prstGeom>
          <a:solidFill>
            <a:srgbClr val="7C3AED">
              <a:alpha val="12000"/>
            </a:srgbClr>
          </a:solidFill>
          <a:ln w="12700">
            <a:solidFill>
              <a:srgbClr val="7C3AED">
                <a:alpha val="12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84048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00C4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713232"/>
            <a:ext cx="5669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Schools Need AI.</a:t>
            </a:r>
            <a:endParaRPr lang="en-US" sz="3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Teachers Need Support.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3931920" cy="1051560"/>
          </a:xfrm>
          <a:prstGeom prst="roundRect">
            <a:avLst>
              <a:gd name="adj" fmla="val 8696"/>
            </a:avLst>
          </a:prstGeom>
          <a:solidFill>
            <a:srgbClr val="131840"/>
          </a:solidFill>
          <a:ln w="12700">
            <a:solidFill>
              <a:srgbClr val="7C3AED">
                <a:alpha val="30000"/>
              </a:srgbClr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13232" y="237744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A78B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93%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13232" y="2761488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CBSE schools have no structured AI curriculum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800600" y="2286000"/>
            <a:ext cx="3931920" cy="1051560"/>
          </a:xfrm>
          <a:prstGeom prst="roundRect">
            <a:avLst>
              <a:gd name="adj" fmla="val 8696"/>
            </a:avLst>
          </a:prstGeom>
          <a:solidFill>
            <a:srgbClr val="131840"/>
          </a:solidFill>
          <a:ln w="12700">
            <a:solidFill>
              <a:srgbClr val="7C3AED">
                <a:alpha val="30000"/>
              </a:srgbClr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65192" y="237744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EE7D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4965192" y="2761488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AI teachers in most Tier 2 &amp; 3 schools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48640" y="3520440"/>
            <a:ext cx="3931920" cy="1051560"/>
          </a:xfrm>
          <a:prstGeom prst="roundRect">
            <a:avLst>
              <a:gd name="adj" fmla="val 8696"/>
            </a:avLst>
          </a:prstGeom>
          <a:solidFill>
            <a:srgbClr val="131840"/>
          </a:solidFill>
          <a:ln w="12700">
            <a:solidFill>
              <a:srgbClr val="7C3AED">
                <a:alpha val="30000"/>
              </a:srgbClr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713232" y="361188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CD3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2030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713232" y="3995928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 needs 1M+ AI-skilled workers by this year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800600" y="3520440"/>
            <a:ext cx="3931920" cy="1051560"/>
          </a:xfrm>
          <a:prstGeom prst="roundRect">
            <a:avLst>
              <a:gd name="adj" fmla="val 8696"/>
            </a:avLst>
          </a:prstGeom>
          <a:solidFill>
            <a:srgbClr val="131840"/>
          </a:solidFill>
          <a:ln w="12700">
            <a:solidFill>
              <a:srgbClr val="7C3AED">
                <a:alpha val="30000"/>
              </a:srgbClr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965192" y="361188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EE7D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 1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965192" y="3995928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right age to start — not after graduation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CURRICULUM FRAMEWORK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Grade Bands — One Continuous Journey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band builds on the last — from curiosity to creation to competition.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74320" y="1645920"/>
            <a:ext cx="2011680" cy="30632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1645920"/>
            <a:ext cx="2011680" cy="685800"/>
          </a:xfrm>
          <a:prstGeom prst="roundRect">
            <a:avLst>
              <a:gd name="adj" fmla="val 16000"/>
            </a:avLst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2057400"/>
            <a:ext cx="2011680" cy="2743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71907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Grades 1–3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19933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DBE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 &amp; Explore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914400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🌱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384048" y="3017520"/>
            <a:ext cx="181051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through stories, games and everyday examples. No coding yet.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450592" y="1645920"/>
            <a:ext cx="2011680" cy="30632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450592" y="1645920"/>
            <a:ext cx="2011680" cy="685800"/>
          </a:xfrm>
          <a:prstGeom prst="roundRect">
            <a:avLst>
              <a:gd name="adj" fmla="val 16000"/>
            </a:avLst>
          </a:prstGeom>
          <a:solidFill>
            <a:srgbClr val="4F46E5"/>
          </a:solidFill>
          <a:ln w="12700">
            <a:solidFill>
              <a:srgbClr val="4F46E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450592" y="2057400"/>
            <a:ext cx="2011680" cy="274320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542032" y="171907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Grades 4–6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542032" y="19933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DBE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&amp; Discover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090672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🔍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2560320" y="3017520"/>
            <a:ext cx="181051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Data, algorithms, block coding and basic ML concepts.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626864" y="1645920"/>
            <a:ext cx="2011680" cy="30632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26864" y="1645920"/>
            <a:ext cx="2011680" cy="685800"/>
          </a:xfrm>
          <a:prstGeom prst="roundRect">
            <a:avLst>
              <a:gd name="adj" fmla="val 16000"/>
            </a:avLst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626864" y="2057400"/>
            <a:ext cx="2011680" cy="2743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18304" y="171907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Grades 7–8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718304" y="19933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DBE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&amp; Create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266944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⚙️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4736592" y="3017520"/>
            <a:ext cx="181051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basics, ML models, chatbots and AI ethics.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803136" y="1645920"/>
            <a:ext cx="2011680" cy="30632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803136" y="1645920"/>
            <a:ext cx="2011680" cy="685800"/>
          </a:xfrm>
          <a:prstGeom prst="roundRect">
            <a:avLst>
              <a:gd name="adj" fmla="val 16000"/>
            </a:avLst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803136" y="2057400"/>
            <a:ext cx="2011680" cy="27432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894576" y="171907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Grades 9–10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894576" y="19933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DBE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Innovate &amp; Lead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7443216" y="24231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🚀</a:t>
            </a:r>
            <a:endParaRPr lang="en-US" sz="2800" dirty="0"/>
          </a:p>
        </p:txBody>
      </p:sp>
      <p:sp>
        <p:nvSpPr>
          <p:cNvPr id="32" name="Text 30"/>
          <p:cNvSpPr/>
          <p:nvPr/>
        </p:nvSpPr>
        <p:spPr>
          <a:xfrm>
            <a:off x="6912864" y="3017520"/>
            <a:ext cx="181051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learning, projects, hackathons and capstone AI builds.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2231136" y="3172968"/>
            <a:ext cx="201168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407408" y="3172968"/>
            <a:ext cx="201168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583680" y="3172968"/>
            <a:ext cx="201168" cy="0"/>
          </a:xfrm>
          <a:prstGeom prst="line">
            <a:avLst/>
          </a:prstGeom>
          <a:noFill/>
          <a:ln w="19050">
            <a:solidFill>
              <a:srgbClr val="64748B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26080" cy="51435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45720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A7F3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82880" y="777240"/>
            <a:ext cx="2560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– 3</a:t>
            </a:r>
            <a:endParaRPr lang="en-US" sz="6200" dirty="0"/>
          </a:p>
        </p:txBody>
      </p:sp>
      <p:sp>
        <p:nvSpPr>
          <p:cNvPr id="5" name="Text 3"/>
          <p:cNvSpPr/>
          <p:nvPr/>
        </p:nvSpPr>
        <p:spPr>
          <a:xfrm>
            <a:off x="182880" y="173736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CCFBF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Play &amp;</a:t>
            </a:r>
            <a:endParaRPr lang="en-US" sz="2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CCFBF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Explore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265176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dirty="0">
                <a:solidFill>
                  <a:srgbClr val="000000"/>
                </a:solidFill>
              </a:rPr>
              <a:t>🌱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82880" y="3429000"/>
            <a:ext cx="25603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A7F3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6–9 yrs</a:t>
            </a:r>
            <a:endParaRPr lang="en-US" sz="10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A7F3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Duration: 1 semester</a:t>
            </a:r>
            <a:endParaRPr lang="en-US" sz="10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A7F3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Mode: Activity-based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200400" y="347472"/>
            <a:ext cx="5577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Topics Covered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00400" y="685800"/>
            <a:ext cx="5577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Aligned with CBSE/ICSE foundational digital literacy standards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00400" y="1051560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ECFDF5"/>
          </a:solidFill>
          <a:ln w="6350">
            <a:solidFill>
              <a:srgbClr val="6EE7B7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310128" y="11430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493008" y="1133856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AI?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3310128" y="1435608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through cartoons, stories, and Alexa / Siri examples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126480" y="1051560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ECFDF5"/>
          </a:solidFill>
          <a:ln w="6350">
            <a:solidFill>
              <a:srgbClr val="6EE7B7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236208" y="11430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419088" y="1133856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Pattern Recognition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236208" y="1435608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Spot shapes, colours, sequences — the basis of how machines 'see'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00400" y="2313432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ECFDF5"/>
          </a:solidFill>
          <a:ln w="6350">
            <a:solidFill>
              <a:srgbClr val="6EE7B7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3310128" y="240487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493008" y="23957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Sorting &amp; Classification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3310128" y="2697480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animals, objects — hands-on intro to ML logic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126480" y="2313432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ECFDF5"/>
          </a:solidFill>
          <a:ln w="6350">
            <a:solidFill>
              <a:srgbClr val="6EE7B7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236208" y="240487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419088" y="23957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Algorithms in Daily Life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236208" y="2697480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Step-by-step instructions: recipes, morning routines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200400" y="3575304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ECFDF5"/>
          </a:solidFill>
          <a:ln w="6350">
            <a:solidFill>
              <a:srgbClr val="6EE7B7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310128" y="3666744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493008" y="36576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Around Us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3310128" y="3959352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 assistants, GPS, YouTube recommendations — real-world AI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126480" y="3575304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ECFDF5"/>
          </a:solidFill>
          <a:ln w="6350">
            <a:solidFill>
              <a:srgbClr val="6EE7B7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236208" y="3666744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419088" y="36576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Unplugged Activities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6236208" y="3959352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Role-play games where students act as 'the AI' — no devices needed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26080" cy="5143500"/>
          </a:xfrm>
          <a:prstGeom prst="rect">
            <a:avLst/>
          </a:prstGeom>
          <a:solidFill>
            <a:srgbClr val="4F46E5"/>
          </a:solidFill>
          <a:ln w="12700">
            <a:solidFill>
              <a:srgbClr val="4F46E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45720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C7D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82880" y="777240"/>
            <a:ext cx="2560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– 6</a:t>
            </a:r>
            <a:endParaRPr lang="en-US" sz="6200" dirty="0"/>
          </a:p>
        </p:txBody>
      </p:sp>
      <p:sp>
        <p:nvSpPr>
          <p:cNvPr id="5" name="Text 3"/>
          <p:cNvSpPr/>
          <p:nvPr/>
        </p:nvSpPr>
        <p:spPr>
          <a:xfrm>
            <a:off x="182880" y="173736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E0E7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 &amp;</a:t>
            </a:r>
            <a:endParaRPr lang="en-US" sz="2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E0E7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Discover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265176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dirty="0">
                <a:solidFill>
                  <a:srgbClr val="000000"/>
                </a:solidFill>
              </a:rPr>
              <a:t>🔍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82880" y="3429000"/>
            <a:ext cx="25603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C7D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10–12 yrs</a:t>
            </a:r>
            <a:endParaRPr lang="en-US" sz="10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C7D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Duration: 1 semester</a:t>
            </a:r>
            <a:endParaRPr lang="en-US" sz="10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C7D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Mode: Guided + Block coding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200400" y="347472"/>
            <a:ext cx="5577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Topics Covered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00400" y="685800"/>
            <a:ext cx="5577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Introduces data thinking, algorithms, and block-based AI tools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00400" y="1051560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EEF2FF"/>
          </a:solidFill>
          <a:ln w="6350">
            <a:solidFill>
              <a:srgbClr val="A5B4FC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310128" y="11430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493008" y="1133856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&amp; Information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3310128" y="1435608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data is, how it's collected, structured, and used by machines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126480" y="1051560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EEF2FF"/>
          </a:solidFill>
          <a:ln w="6350">
            <a:solidFill>
              <a:srgbClr val="A5B4FC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236208" y="11430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419088" y="1133856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 Trees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236208" y="1435608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logic maps — how AI makes yes/no decisions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00400" y="2313432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EEF2FF"/>
          </a:solidFill>
          <a:ln w="6350">
            <a:solidFill>
              <a:srgbClr val="A5B4FC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3310128" y="240487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493008" y="23957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Machines Learn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3310128" y="2697480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to supervised learning with relatable examples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126480" y="2313432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EEF2FF"/>
          </a:solidFill>
          <a:ln w="6350">
            <a:solidFill>
              <a:srgbClr val="A5B4FC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236208" y="240487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419088" y="23957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Scratch + AI Extensions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236208" y="2697480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interactive AI-powered games using Scratch and MIT's ML tools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200400" y="3575304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EEF2FF"/>
          </a:solidFill>
          <a:ln w="6350">
            <a:solidFill>
              <a:srgbClr val="A5B4FC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310128" y="3666744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493008" y="36576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Computer Vision Basics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3310128" y="3959352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cameras and machines 'see' images and identify objects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126480" y="3575304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EEF2FF"/>
          </a:solidFill>
          <a:ln w="6350">
            <a:solidFill>
              <a:srgbClr val="A5B4FC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236208" y="3666744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419088" y="36576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vs Human Intelligence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6236208" y="3959352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AI wins, where humans win — critical thinking activity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26080" cy="51435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45720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DDD6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82880" y="777240"/>
            <a:ext cx="2560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 – 8</a:t>
            </a:r>
            <a:endParaRPr lang="en-US" sz="6200" dirty="0"/>
          </a:p>
        </p:txBody>
      </p:sp>
      <p:sp>
        <p:nvSpPr>
          <p:cNvPr id="5" name="Text 3"/>
          <p:cNvSpPr/>
          <p:nvPr/>
        </p:nvSpPr>
        <p:spPr>
          <a:xfrm>
            <a:off x="182880" y="173736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EDE9F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 &amp;</a:t>
            </a:r>
            <a:endParaRPr lang="en-US" sz="2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EDE9F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Create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265176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dirty="0">
                <a:solidFill>
                  <a:srgbClr val="000000"/>
                </a:solidFill>
              </a:rPr>
              <a:t>⚙️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82880" y="3429000"/>
            <a:ext cx="25603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DDD6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13–14 yrs</a:t>
            </a:r>
            <a:endParaRPr lang="en-US" sz="10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DDD6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Duration: Full year</a:t>
            </a:r>
            <a:endParaRPr lang="en-US" sz="10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DDD6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Mode: Python + Projects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200400" y="347472"/>
            <a:ext cx="5577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Topics Covered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00400" y="685800"/>
            <a:ext cx="5577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Python coding, ML model building, NLP and responsible AI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00400" y="1051560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F5F3FF"/>
          </a:solidFill>
          <a:ln w="6350">
            <a:solidFill>
              <a:srgbClr val="C4B5FD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310128" y="11430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493008" y="1133856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Python Fundamentals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3310128" y="1435608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Variables, loops, functions, lists — enough to build real programs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126480" y="1051560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F5F3FF"/>
          </a:solidFill>
          <a:ln w="6350">
            <a:solidFill>
              <a:srgbClr val="C4B5FD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236208" y="11430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419088" y="1133856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Analysis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236208" y="1435608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Pandas &amp; NumPy: load, clean, analyse and visualise real datasets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00400" y="2313432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F5F3FF"/>
          </a:solidFill>
          <a:ln w="6350">
            <a:solidFill>
              <a:srgbClr val="C4B5FD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3310128" y="240487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493008" y="23957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ML Model Building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3310128" y="2697480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 classification and regression models using Scikit-learn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126480" y="2313432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F5F3FF"/>
          </a:solidFill>
          <a:ln w="6350">
            <a:solidFill>
              <a:srgbClr val="C4B5FD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236208" y="240487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419088" y="23957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Natural Language Processing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236208" y="2697480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simple chatbot and a text sentiment analyser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200400" y="3575304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F5F3FF"/>
          </a:solidFill>
          <a:ln w="6350">
            <a:solidFill>
              <a:srgbClr val="C4B5FD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310128" y="3666744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493008" y="36576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Ethics &amp; Bias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3310128" y="3959352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fairness, privacy, and the societal impact of AI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126480" y="3575304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F5F3FF"/>
          </a:solidFill>
          <a:ln w="6350">
            <a:solidFill>
              <a:srgbClr val="C4B5FD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236208" y="3666744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419088" y="36576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Mini Capstone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6236208" y="3959352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End-of-year group project using real data to solve a local problem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26080" cy="514350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45720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FED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82880" y="777240"/>
            <a:ext cx="2560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 – 10</a:t>
            </a:r>
            <a:endParaRPr lang="en-US" sz="6200" dirty="0"/>
          </a:p>
        </p:txBody>
      </p:sp>
      <p:sp>
        <p:nvSpPr>
          <p:cNvPr id="5" name="Text 3"/>
          <p:cNvSpPr/>
          <p:nvPr/>
        </p:nvSpPr>
        <p:spPr>
          <a:xfrm>
            <a:off x="182880" y="173736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FEDD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Innovate</a:t>
            </a:r>
            <a:endParaRPr lang="en-US" sz="2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FEDD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&amp; Lead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265176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dirty="0">
                <a:solidFill>
                  <a:srgbClr val="000000"/>
                </a:solidFill>
              </a:rPr>
              <a:t>🚀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82880" y="3429000"/>
            <a:ext cx="25603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FED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Age: 15–16 yrs</a:t>
            </a:r>
            <a:endParaRPr lang="en-US" sz="10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FED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Duration: Full year</a:t>
            </a:r>
            <a:endParaRPr lang="en-US" sz="10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FED7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Mode: Project + Competition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200400" y="347472"/>
            <a:ext cx="5577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Topics Covered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00400" y="685800"/>
            <a:ext cx="5577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AI — from deep learning to real-world deployable projects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00400" y="1051560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FFF7ED"/>
          </a:solidFill>
          <a:ln w="6350">
            <a:solidFill>
              <a:srgbClr val="FDBA7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310128" y="11430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493008" y="1133856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Deep Learning &amp; Neural Networks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3310128" y="1435608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how deep learning works; train CNN models on real images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126480" y="1051560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FFF7ED"/>
          </a:solidFill>
          <a:ln w="6350">
            <a:solidFill>
              <a:srgbClr val="FDBA7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236208" y="11430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419088" y="1133856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Computer Vision Projects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236208" y="1435608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 detection, object recognition, medical imaging — live demos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00400" y="2313432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FFF7ED"/>
          </a:solidFill>
          <a:ln w="6350">
            <a:solidFill>
              <a:srgbClr val="FDBA7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3310128" y="240487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493008" y="23957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Advanced NLP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3310128" y="2697480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Transformers, sentiment analysis, and building a Q&amp;A chatbot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126480" y="2313432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FFF7ED"/>
          </a:solidFill>
          <a:ln w="6350">
            <a:solidFill>
              <a:srgbClr val="FDBA7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236208" y="240487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419088" y="23957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for Social Good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236208" y="2697480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AI to agriculture, healthcare, and local societal challenges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200400" y="3575304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FFF7ED"/>
          </a:solidFill>
          <a:ln w="6350">
            <a:solidFill>
              <a:srgbClr val="FDBA7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310128" y="3666744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493008" y="36576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Hackathons &amp; Competitions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3310128" y="3959352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NexMinds' inter-college circuit — compete and get recognised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126480" y="3575304"/>
            <a:ext cx="2743200" cy="1078992"/>
          </a:xfrm>
          <a:prstGeom prst="roundRect">
            <a:avLst>
              <a:gd name="adj" fmla="val 6780"/>
            </a:avLst>
          </a:prstGeom>
          <a:solidFill>
            <a:srgbClr val="FFF7ED"/>
          </a:solidFill>
          <a:ln w="6350">
            <a:solidFill>
              <a:srgbClr val="FDBA74"/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236208" y="3666744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419088" y="36576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Capstone AI Project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6236208" y="3959352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Full-stack AI project: problem → data → model → demo → pitch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CURRICULUM ALIGNMENT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NexMinds Maps to CBSE &amp; ICSE Standards</a:t>
            </a:r>
            <a:endParaRPr lang="en-US" sz="2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234440"/>
          <a:ext cx="8412480" cy="3566160"/>
        </p:xfrm>
        <a:graphic>
          <a:graphicData uri="http://schemas.openxmlformats.org/drawingml/2006/table">
            <a:tbl>
              <a:tblPr/>
              <a:tblGrid>
                <a:gridCol w="1554480"/>
                <a:gridCol w="2286000"/>
                <a:gridCol w="2286000"/>
                <a:gridCol w="256032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Grade Band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0B2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CBSE Reference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0B2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ICSE Reference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0B2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NexMinds Module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0B20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Grades 1–3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Computers: Basic concepts, digital tools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Environmental Science: Technology in life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7C3AE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is AI? Patterns, Sorting, Algorithms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Grades 4–6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IT Literacy: Data handling, problem solving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Computer Studies: Intro to computing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7C3AE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Data, Decision Trees, Scratch + AI, Vision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Grades 7–8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Computer Science: Scratch, Python intro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Computer Applications: Python basics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7C3AE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Python, ML models, NLP, AI Ethics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Grades 9–10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 elective (CBSE Code 843), Python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Computer Science: Advanced Python, AI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7C3AE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Deep Learning, Projects, Hackathons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365760" y="4828032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Our curriculum adds an AI layer on top of — not replacing — existing digital literacy and CS subjects.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0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1097280"/>
            <a:ext cx="4572000" cy="4572000"/>
          </a:xfrm>
          <a:prstGeom prst="ellipse">
            <a:avLst/>
          </a:prstGeom>
          <a:solidFill>
            <a:srgbClr val="F59E0B">
              <a:alpha val="10000"/>
            </a:srgbClr>
          </a:solidFill>
          <a:ln w="12700">
            <a:solidFill>
              <a:srgbClr val="F59E0B">
                <a:alpha val="1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3200400"/>
            <a:ext cx="3200400" cy="3200400"/>
          </a:xfrm>
          <a:prstGeom prst="ellipse">
            <a:avLst/>
          </a:prstGeom>
          <a:solidFill>
            <a:srgbClr val="7C3AED">
              <a:alpha val="12000"/>
            </a:srgbClr>
          </a:solidFill>
          <a:ln w="12700">
            <a:solidFill>
              <a:srgbClr val="7C3AED">
                <a:alpha val="12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 TRAINING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658368"/>
            <a:ext cx="6400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Great Curriculum Needs</a:t>
            </a:r>
            <a:endParaRPr lang="en-US" sz="38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Great Teachers.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011680"/>
            <a:ext cx="6858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1400" dirty="0">
                <a:solidFill>
                  <a:srgbClr val="6EE7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school teachers have strong pedagogy but zero AI expertise.</a:t>
            </a:r>
            <a:endParaRPr lang="en-US" sz="14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1400" dirty="0">
                <a:solidFill>
                  <a:srgbClr val="6EE7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fix that — without making them feel overwhelmed.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926080"/>
            <a:ext cx="3931920" cy="749808"/>
          </a:xfrm>
          <a:prstGeom prst="roundRect">
            <a:avLst>
              <a:gd name="adj" fmla="val 9756"/>
            </a:avLst>
          </a:prstGeom>
          <a:solidFill>
            <a:srgbClr val="131840"/>
          </a:solidFill>
          <a:ln w="12700">
            <a:solidFill>
              <a:srgbClr val="F59E0B">
                <a:alpha val="25000"/>
              </a:srgbClr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66928" y="3035808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📚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05840" y="3090672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AI background or formal training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09160" y="2926080"/>
            <a:ext cx="3931920" cy="749808"/>
          </a:xfrm>
          <a:prstGeom prst="roundRect">
            <a:avLst>
              <a:gd name="adj" fmla="val 9756"/>
            </a:avLst>
          </a:prstGeom>
          <a:solidFill>
            <a:srgbClr val="131840"/>
          </a:solidFill>
          <a:ln w="12700">
            <a:solidFill>
              <a:srgbClr val="F59E0B">
                <a:alpha val="25000"/>
              </a:srgbClr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818888" y="3035808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⏰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257800" y="3090672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Can't attend long off-campus workshops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3840480"/>
            <a:ext cx="3931920" cy="749808"/>
          </a:xfrm>
          <a:prstGeom prst="roundRect">
            <a:avLst>
              <a:gd name="adj" fmla="val 9756"/>
            </a:avLst>
          </a:prstGeom>
          <a:solidFill>
            <a:srgbClr val="131840"/>
          </a:solidFill>
          <a:ln w="12700">
            <a:solidFill>
              <a:srgbClr val="F59E0B">
                <a:alpha val="25000"/>
              </a:srgbClr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566928" y="3950208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😰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05840" y="4005072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Fear of 'getting it wrong' in front of students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709160" y="3840480"/>
            <a:ext cx="3931920" cy="749808"/>
          </a:xfrm>
          <a:prstGeom prst="roundRect">
            <a:avLst>
              <a:gd name="adj" fmla="val 9756"/>
            </a:avLst>
          </a:prstGeom>
          <a:solidFill>
            <a:srgbClr val="131840"/>
          </a:solidFill>
          <a:ln w="12700">
            <a:solidFill>
              <a:srgbClr val="F59E0B">
                <a:alpha val="25000"/>
              </a:srgbClr>
            </a:solidFill>
            <a:prstDash val="solid"/>
          </a:ln>
          <a:effectLst>
            <a:outerShdw sx="100000" sy="100000" kx="0" ky="0" algn="bl" rotWithShape="0" blurRad="101600" dist="381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818888" y="3950208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00000"/>
                </a:solidFill>
              </a:rPr>
              <a:t>🔄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257800" y="4005072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evolves too fast to self-learn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NexMinds — AI Education: Grades 1–10 &amp; Teacher Training</dc:title>
  <dc:subject>PptxGenJS Presentation</dc:subject>
  <dc:creator>PptxGenJS</dc:creator>
  <cp:lastModifiedBy>PptxGenJS</cp:lastModifiedBy>
  <cp:revision>1</cp:revision>
  <dcterms:created xsi:type="dcterms:W3CDTF">2026-06-15T20:06:21Z</dcterms:created>
  <dcterms:modified xsi:type="dcterms:W3CDTF">2026-06-15T20:06:21Z</dcterms:modified>
</cp:coreProperties>
</file>